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2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89C4FD-EE4F-364C-ADF9-7BC86F3B6B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798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723B4B-5826-F64B-933A-E2F23A7E9FB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28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3152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7315200" cy="1752600"/>
          </a:xfrm>
          <a:ln>
            <a:noFill/>
          </a:ln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16764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676400" cy="457200"/>
          </a:xfrm>
          <a:effectLst/>
        </p:spPr>
        <p:txBody>
          <a:bodyPr/>
          <a:lstStyle>
            <a:lvl1pPr>
              <a:defRPr/>
            </a:lvl1pPr>
          </a:lstStyle>
          <a:p>
            <a:fld id="{F0C3548B-F8BE-0C4D-A725-1E374D2BFC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14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41EA4-1CD6-DE4D-A0B9-AB5A4C215E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54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1C87F-27DF-364F-887D-63C7335F04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43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888C7-C898-044D-9581-93C88DD4FE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5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D0966-B3B1-5A47-9022-68FABBC003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58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D2E19-A66B-294C-91FF-5CBA99B2E4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12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95E43-3FD6-644B-A95C-3112BD5FE2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165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D465C-F82C-D444-AAFC-6F2BA7B85E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36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3FBE1-C067-3245-9855-26D22A62F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2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ADAA6-D319-9749-BB5D-E6D8C0ED39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096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9DC32-9A08-6A43-B878-F8B67903B6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7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400AA8C6-3052-8C40-8694-A9FF5DA00D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96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96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96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96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oudy Stout" charset="0"/>
                <a:ea typeface="ＭＳ Ｐゴシック" charset="0"/>
              </a:rPr>
              <a:t>Vocabulary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6705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venir Roman"/>
                <a:cs typeface="Avenir Roman"/>
              </a:rPr>
              <a:t>feasi</a:t>
            </a:r>
            <a:r>
              <a:rPr lang="en-US" sz="5400" u="sng" dirty="0" smtClean="0">
                <a:latin typeface="Avenir Roman"/>
                <a:cs typeface="Avenir Roman"/>
              </a:rPr>
              <a:t>ble</a:t>
            </a:r>
            <a:r>
              <a:rPr lang="en-US" sz="5400" dirty="0" smtClean="0">
                <a:latin typeface="Avenir Roman"/>
                <a:cs typeface="Avenir Roman"/>
              </a:rPr>
              <a:t>             a</a:t>
            </a:r>
            <a:r>
              <a:rPr lang="en-US" sz="5400" u="sng" dirty="0" smtClean="0">
                <a:latin typeface="Avenir Roman"/>
                <a:cs typeface="Avenir Roman"/>
              </a:rPr>
              <a:t>ble</a:t>
            </a:r>
          </a:p>
          <a:p>
            <a:endParaRPr lang="en-US" sz="5400" dirty="0">
              <a:latin typeface="Avenir Roman"/>
              <a:cs typeface="Avenir Roman"/>
            </a:endParaRPr>
          </a:p>
        </p:txBody>
      </p:sp>
      <p:sp>
        <p:nvSpPr>
          <p:cNvPr id="8" name="Equal 7"/>
          <p:cNvSpPr/>
          <p:nvPr/>
        </p:nvSpPr>
        <p:spPr bwMode="auto">
          <a:xfrm>
            <a:off x="4267200" y="1828800"/>
            <a:ext cx="990600" cy="609600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908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80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latin typeface="Avenir Roman"/>
                <a:cs typeface="Avenir Roman"/>
              </a:rPr>
              <a:t>grim</a:t>
            </a:r>
            <a:r>
              <a:rPr lang="en-US" sz="5400" dirty="0" smtClean="0">
                <a:latin typeface="Avenir Roman"/>
                <a:cs typeface="Avenir Roman"/>
              </a:rPr>
              <a:t>ace</a:t>
            </a:r>
            <a:endParaRPr lang="en-US" sz="5400" dirty="0">
              <a:latin typeface="Avenir Roman"/>
              <a:cs typeface="Avenir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838200"/>
            <a:ext cx="3886200" cy="53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600200"/>
            <a:ext cx="2819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Roman"/>
                <a:cs typeface="Avenir Roman"/>
              </a:rPr>
              <a:t>Ashley Wagner will regret grimacing at the announcement of her scores during the Olympics because that is all people are talking about. </a:t>
            </a:r>
            <a:endParaRPr lang="en-US" sz="2800" dirty="0"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9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685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venir Roman"/>
                <a:cs typeface="Avenir Roman"/>
              </a:rPr>
              <a:t>holocaust</a:t>
            </a:r>
            <a:endParaRPr lang="en-US" sz="5400" dirty="0">
              <a:latin typeface="Avenir Roman"/>
              <a:cs typeface="Avenir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2667000"/>
            <a:ext cx="5156200" cy="3867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057400"/>
            <a:ext cx="2438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knew I’d lost this level when I saw my player’s car surrounded by the large holocaust.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9298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481495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>
                <a:latin typeface="Avenir Roman"/>
                <a:cs typeface="Avenir Roman"/>
              </a:rPr>
              <a:t>impe</a:t>
            </a:r>
            <a:r>
              <a:rPr lang="en-US" sz="4800" dirty="0" smtClean="0">
                <a:latin typeface="Avenir Roman"/>
                <a:cs typeface="Avenir Roman"/>
              </a:rPr>
              <a:t>rvious</a:t>
            </a:r>
            <a:endParaRPr lang="en-US" sz="5400" dirty="0">
              <a:latin typeface="Avenir Roman"/>
              <a:cs typeface="Avenir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8300" y="500346"/>
            <a:ext cx="5715000" cy="4286250"/>
          </a:xfrm>
          <a:prstGeom prst="rect">
            <a:avLst/>
          </a:prstGeom>
        </p:spPr>
      </p:pic>
      <p:sp>
        <p:nvSpPr>
          <p:cNvPr id="6" name="Equal 5"/>
          <p:cNvSpPr/>
          <p:nvPr/>
        </p:nvSpPr>
        <p:spPr bwMode="auto">
          <a:xfrm>
            <a:off x="3982026" y="4977865"/>
            <a:ext cx="990600" cy="609600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2626" y="4798141"/>
            <a:ext cx="4171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>
                <a:latin typeface="Avenir Roman"/>
                <a:cs typeface="Avenir Roman"/>
              </a:rPr>
              <a:t>impe</a:t>
            </a:r>
            <a:r>
              <a:rPr lang="en-US" sz="4800" dirty="0" smtClean="0">
                <a:latin typeface="Avenir Roman"/>
                <a:cs typeface="Avenir Roman"/>
              </a:rPr>
              <a:t>netrable</a:t>
            </a:r>
            <a:endParaRPr lang="en-US" sz="5400" dirty="0"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34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5973" y="969227"/>
            <a:ext cx="21611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venir Roman"/>
                <a:cs typeface="Avenir Roman"/>
              </a:rPr>
              <a:t>impetus</a:t>
            </a:r>
            <a:endParaRPr lang="en-US" dirty="0"/>
          </a:p>
        </p:txBody>
      </p:sp>
      <p:sp>
        <p:nvSpPr>
          <p:cNvPr id="5" name="Equal 4"/>
          <p:cNvSpPr/>
          <p:nvPr/>
        </p:nvSpPr>
        <p:spPr bwMode="auto">
          <a:xfrm>
            <a:off x="3962400" y="1129068"/>
            <a:ext cx="990600" cy="609600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980772"/>
            <a:ext cx="14093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venir Roman"/>
                <a:cs typeface="Avenir Roman"/>
              </a:rPr>
              <a:t>push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2209800" y="1129068"/>
            <a:ext cx="533400" cy="547332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10200" y="1161239"/>
            <a:ext cx="533400" cy="547332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4094" y="1782540"/>
            <a:ext cx="6115812" cy="458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46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24600" y="3505200"/>
            <a:ext cx="23503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venir Roman"/>
                <a:cs typeface="Avenir Roman"/>
              </a:rPr>
              <a:t>jeopardy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50" y="2575560"/>
            <a:ext cx="5492750" cy="3075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1244645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 Mom is in jeopardy of losing all her skin.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0172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43600" y="2667000"/>
            <a:ext cx="28825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venir Roman"/>
                <a:cs typeface="Avenir Roman"/>
              </a:rPr>
              <a:t>meticulous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33400"/>
            <a:ext cx="5257800" cy="3499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44958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with germ phobias are extremely meticulous about cleaning everything.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5814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3254" y="2514600"/>
            <a:ext cx="5401901" cy="396794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0804" y="533400"/>
            <a:ext cx="24449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venir Roman"/>
                <a:cs typeface="Avenir Roman"/>
              </a:rPr>
              <a:t>nostalgia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455003"/>
            <a:ext cx="7196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always have a sense of nostalgia when I remember back to the videogames of my childhood.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5010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24400" y="914400"/>
            <a:ext cx="35125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venir Roman"/>
                <a:cs typeface="Avenir Roman"/>
              </a:rPr>
              <a:t>quintessence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2514311"/>
            <a:ext cx="5857875" cy="3895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8382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Asking to be carried somewhere when you have every ability to walk is the quintessence of laziness.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23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1143000"/>
            <a:ext cx="27254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smtClean="0">
                <a:latin typeface="Avenir Roman"/>
                <a:cs typeface="Avenir Roman"/>
              </a:rPr>
              <a:t>ret</a:t>
            </a:r>
            <a:r>
              <a:rPr lang="en-US" sz="4400" dirty="0" smtClean="0">
                <a:latin typeface="Avenir Roman"/>
                <a:cs typeface="Avenir Roman"/>
              </a:rPr>
              <a:t>rogress</a:t>
            </a:r>
          </a:p>
        </p:txBody>
      </p:sp>
      <p:sp>
        <p:nvSpPr>
          <p:cNvPr id="5" name="Equal 4"/>
          <p:cNvSpPr/>
          <p:nvPr/>
        </p:nvSpPr>
        <p:spPr bwMode="auto">
          <a:xfrm>
            <a:off x="3810000" y="1302841"/>
            <a:ext cx="990600" cy="609600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6174" y="1142999"/>
            <a:ext cx="1659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smtClean="0">
                <a:latin typeface="Avenir Roman"/>
                <a:cs typeface="Avenir Roman"/>
              </a:rPr>
              <a:t>ret</a:t>
            </a:r>
            <a:r>
              <a:rPr lang="en-US" sz="4400" dirty="0" smtClean="0">
                <a:latin typeface="Avenir Roman"/>
                <a:cs typeface="Avenir Roman"/>
              </a:rPr>
              <a:t>urn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438400"/>
            <a:ext cx="6400229" cy="36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364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990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venir Roman"/>
                <a:cs typeface="Avenir Roman"/>
              </a:rPr>
              <a:t>a</a:t>
            </a:r>
            <a:r>
              <a:rPr lang="en-US" sz="5400" u="sng" dirty="0" smtClean="0">
                <a:latin typeface="Avenir Roman"/>
                <a:cs typeface="Avenir Roman"/>
              </a:rPr>
              <a:t>d</a:t>
            </a:r>
            <a:r>
              <a:rPr lang="en-US" sz="5400" dirty="0" smtClean="0">
                <a:latin typeface="Avenir Roman"/>
                <a:cs typeface="Avenir Roman"/>
              </a:rPr>
              <a:t>r</a:t>
            </a:r>
            <a:r>
              <a:rPr lang="en-US" sz="5400" u="sng" dirty="0" smtClean="0">
                <a:latin typeface="Avenir Roman"/>
                <a:cs typeface="Avenir Roman"/>
              </a:rPr>
              <a:t>oit</a:t>
            </a:r>
            <a:endParaRPr lang="en-US" u="sng" dirty="0">
              <a:latin typeface="Avenir Roman"/>
              <a:cs typeface="Avenir Roman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3780179">
            <a:off x="2194556" y="2329967"/>
            <a:ext cx="1981200" cy="1371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4495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venir Roman"/>
                <a:cs typeface="Avenir Roman"/>
              </a:rPr>
              <a:t>You can </a:t>
            </a:r>
            <a:r>
              <a:rPr lang="en-US" sz="5400" u="sng" dirty="0" smtClean="0">
                <a:latin typeface="Avenir Roman"/>
                <a:cs typeface="Avenir Roman"/>
              </a:rPr>
              <a:t>do it</a:t>
            </a:r>
            <a:r>
              <a:rPr lang="en-US" sz="5400" dirty="0" smtClean="0">
                <a:latin typeface="Avenir Roman"/>
                <a:cs typeface="Avenir Roman"/>
              </a:rPr>
              <a:t>!</a:t>
            </a:r>
            <a:endParaRPr lang="en-US" sz="5400" dirty="0">
              <a:latin typeface="Avenir Roman"/>
              <a:cs typeface="Avenir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192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53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1143000"/>
            <a:ext cx="25683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venir Roman"/>
                <a:cs typeface="Avenir Roman"/>
              </a:rPr>
              <a:t>scrutin</a:t>
            </a:r>
            <a:r>
              <a:rPr lang="en-US" sz="4400" u="sng" dirty="0" smtClean="0">
                <a:latin typeface="Avenir Roman"/>
                <a:cs typeface="Avenir Roman"/>
              </a:rPr>
              <a:t>ize</a:t>
            </a:r>
          </a:p>
        </p:txBody>
      </p:sp>
      <p:sp>
        <p:nvSpPr>
          <p:cNvPr id="5" name="Equal 4"/>
          <p:cNvSpPr/>
          <p:nvPr/>
        </p:nvSpPr>
        <p:spPr bwMode="auto">
          <a:xfrm>
            <a:off x="3810000" y="1302841"/>
            <a:ext cx="990600" cy="609600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6174" y="1142999"/>
            <a:ext cx="2130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venir Roman"/>
                <a:cs typeface="Avenir Roman"/>
              </a:rPr>
              <a:t>anal</a:t>
            </a:r>
            <a:r>
              <a:rPr lang="en-US" sz="4400" u="sng" dirty="0" smtClean="0">
                <a:latin typeface="Avenir Roman"/>
                <a:cs typeface="Avenir Roman"/>
              </a:rPr>
              <a:t>yze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075872"/>
            <a:ext cx="27908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741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5181600"/>
            <a:ext cx="14093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venir Roman"/>
                <a:cs typeface="Avenir Roman"/>
              </a:rPr>
              <a:t>tepid</a:t>
            </a:r>
          </a:p>
        </p:txBody>
      </p:sp>
      <p:sp>
        <p:nvSpPr>
          <p:cNvPr id="8" name="Equal 7"/>
          <p:cNvSpPr/>
          <p:nvPr/>
        </p:nvSpPr>
        <p:spPr bwMode="auto">
          <a:xfrm>
            <a:off x="5257800" y="5341441"/>
            <a:ext cx="990600" cy="609600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3974" y="5181599"/>
            <a:ext cx="1218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venir Roman"/>
                <a:cs typeface="Avenir Roman"/>
              </a:rPr>
              <a:t>mild</a:t>
            </a:r>
            <a:endParaRPr lang="en-US" sz="4400" u="sng" dirty="0" smtClean="0">
              <a:latin typeface="Avenir Roman"/>
              <a:cs typeface="Avenir Roman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528826" y="5341441"/>
            <a:ext cx="533400" cy="52595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168214" y="5341440"/>
            <a:ext cx="533400" cy="52595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09600"/>
            <a:ext cx="3788115" cy="426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39960" y="19050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expected they would be enthusiastic about the unexpected vacation, but their reactions were merely tepid.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680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56388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venir Roman"/>
                <a:cs typeface="Avenir Roman"/>
              </a:rPr>
              <a:t>amicable</a:t>
            </a:r>
            <a:endParaRPr lang="en-US" sz="5400" dirty="0">
              <a:latin typeface="Avenir Roman"/>
              <a:cs typeface="Avenir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858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Roman"/>
                <a:cs typeface="Avenir Roman"/>
              </a:rPr>
              <a:t>The couple remained amicable after their breakup, allowing their friend group to remain intact. </a:t>
            </a:r>
            <a:endParaRPr lang="en-US" sz="4000" dirty="0">
              <a:latin typeface="Avenir Roman"/>
              <a:cs typeface="Avenir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133600"/>
            <a:ext cx="5158497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5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800" y="2819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venir Roman"/>
                <a:cs typeface="Avenir Roman"/>
              </a:rPr>
              <a:t>averse</a:t>
            </a:r>
            <a:endParaRPr lang="en-US" sz="5400" dirty="0">
              <a:latin typeface="Avenir Roman"/>
              <a:cs typeface="Avenir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838200"/>
            <a:ext cx="5377661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48006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Roman"/>
                <a:cs typeface="Avenir Roman"/>
              </a:rPr>
              <a:t>It is unfortunate that Nate is averse to the outdoors; his parents are planning a camping trip for Spring Break. </a:t>
            </a:r>
            <a:endParaRPr lang="en-US" sz="2800" dirty="0"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97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29200" y="5486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venir Roman"/>
                <a:cs typeface="Avenir Roman"/>
              </a:rPr>
              <a:t>belligerent</a:t>
            </a:r>
            <a:endParaRPr lang="en-US" sz="5400" dirty="0">
              <a:latin typeface="Avenir Roman"/>
              <a:cs typeface="Avenir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19812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Roman"/>
                <a:cs typeface="Avenir Roman"/>
              </a:rPr>
              <a:t>The belligerent made a poor solider because he was unable to remain focused on his duties. </a:t>
            </a:r>
            <a:endParaRPr lang="en-US" sz="2800" dirty="0">
              <a:latin typeface="Avenir Roman"/>
              <a:cs typeface="Avenir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429874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45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914400"/>
            <a:ext cx="4267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latin typeface="Avenir Roman"/>
                <a:cs typeface="Avenir Roman"/>
              </a:rPr>
              <a:t>ben</a:t>
            </a:r>
            <a:r>
              <a:rPr lang="en-US" sz="5400" dirty="0" smtClean="0">
                <a:latin typeface="Avenir Roman"/>
                <a:cs typeface="Avenir Roman"/>
              </a:rPr>
              <a:t>evolent</a:t>
            </a:r>
          </a:p>
          <a:p>
            <a:endParaRPr lang="en-US" sz="5400" dirty="0">
              <a:latin typeface="Avenir Roman"/>
              <a:cs typeface="Avenir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52578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Roman"/>
                <a:cs typeface="Avenir Roman"/>
              </a:rPr>
              <a:t>The new girl felt very lucky to be in a class with many benevolent students. </a:t>
            </a:r>
            <a:endParaRPr lang="en-US" sz="2800" dirty="0">
              <a:latin typeface="Avenir Roman"/>
              <a:cs typeface="Avenir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1906399"/>
            <a:ext cx="4004909" cy="32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2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91000" y="457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venir Roman"/>
                <a:cs typeface="Avenir Roman"/>
              </a:rPr>
              <a:t>cursor</a:t>
            </a:r>
            <a:r>
              <a:rPr lang="en-US" sz="5400" u="sng" dirty="0" smtClean="0">
                <a:latin typeface="Avenir Roman"/>
                <a:cs typeface="Avenir Roman"/>
              </a:rPr>
              <a:t>y</a:t>
            </a:r>
            <a:endParaRPr lang="en-US" sz="5400" u="sng" dirty="0">
              <a:latin typeface="Avenir Roman"/>
              <a:cs typeface="Avenir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90600"/>
            <a:ext cx="228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Roman"/>
                <a:cs typeface="Avenir Roman"/>
              </a:rPr>
              <a:t>Her cursory perusal of the shelf caused her to miss the bag of chocolate chips she needed for the dish.</a:t>
            </a:r>
            <a:endParaRPr lang="en-US" sz="2800" dirty="0">
              <a:latin typeface="Avenir Roman"/>
              <a:cs typeface="Avenir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524000"/>
            <a:ext cx="5702300" cy="503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35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5334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latin typeface="Avenir Roman"/>
                <a:cs typeface="Avenir Roman"/>
              </a:rPr>
              <a:t>dup</a:t>
            </a:r>
            <a:r>
              <a:rPr lang="en-US" sz="5400" dirty="0" smtClean="0">
                <a:latin typeface="Avenir Roman"/>
                <a:cs typeface="Avenir Roman"/>
              </a:rPr>
              <a:t>licity</a:t>
            </a:r>
            <a:endParaRPr lang="en-US" sz="5400" dirty="0">
              <a:latin typeface="Avenir Roman"/>
              <a:cs typeface="Avenir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041400"/>
            <a:ext cx="4775200" cy="4095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9400" y="1600200"/>
            <a:ext cx="1981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Roman"/>
                <a:cs typeface="Avenir Roman"/>
              </a:rPr>
              <a:t>In order to get the job she wanted, the woman was open to duplicity and cheating. </a:t>
            </a:r>
            <a:endParaRPr lang="en-US" sz="2800" dirty="0"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8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5867400" cy="32857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1600200"/>
            <a:ext cx="1737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venir Roman"/>
                <a:cs typeface="Avenir Roman"/>
              </a:rPr>
              <a:t>extol</a:t>
            </a:r>
            <a:endParaRPr lang="en-US" sz="5400" dirty="0">
              <a:latin typeface="Avenir Roman"/>
              <a:cs typeface="Avenir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800600"/>
            <a:ext cx="6705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No matter how terrible a musical group is, its fans will extol its music to anyone who will listen.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9087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Executive">
  <a:themeElements>
    <a:clrScheme name="Executive 1">
      <a:dk1>
        <a:srgbClr val="2C1102"/>
      </a:dk1>
      <a:lt1>
        <a:srgbClr val="686A69"/>
      </a:lt1>
      <a:dk2>
        <a:srgbClr val="FFFFFF"/>
      </a:dk2>
      <a:lt2>
        <a:srgbClr val="808080"/>
      </a:lt2>
      <a:accent1>
        <a:srgbClr val="212164"/>
      </a:accent1>
      <a:accent2>
        <a:srgbClr val="BEAA83"/>
      </a:accent2>
      <a:accent3>
        <a:srgbClr val="B9B9B9"/>
      </a:accent3>
      <a:accent4>
        <a:srgbClr val="240D01"/>
      </a:accent4>
      <a:accent5>
        <a:srgbClr val="ABABB8"/>
      </a:accent5>
      <a:accent6>
        <a:srgbClr val="AC9A76"/>
      </a:accent6>
      <a:hlink>
        <a:srgbClr val="6E3D19"/>
      </a:hlink>
      <a:folHlink>
        <a:srgbClr val="CBC383"/>
      </a:folHlink>
    </a:clrScheme>
    <a:fontScheme name="Executiv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Executive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BrittHD:Applications:Microsoft Office 2004:Templates:Presentations:Designs:Executive</Template>
  <TotalTime>412</TotalTime>
  <Words>283</Words>
  <Application>Microsoft Office PowerPoint</Application>
  <PresentationFormat>On-screen Show (4:3)</PresentationFormat>
  <Paragraphs>43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Vocabulary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Brittany Berry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Brittany Berry</dc:creator>
  <cp:lastModifiedBy>pete</cp:lastModifiedBy>
  <cp:revision>38</cp:revision>
  <dcterms:created xsi:type="dcterms:W3CDTF">2013-09-03T23:09:32Z</dcterms:created>
  <dcterms:modified xsi:type="dcterms:W3CDTF">2014-02-25T12:24:09Z</dcterms:modified>
</cp:coreProperties>
</file>